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27"/>
  </p:notesMasterIdLst>
  <p:sldIdLst>
    <p:sldId id="259" r:id="rId6"/>
    <p:sldId id="262" r:id="rId7"/>
    <p:sldId id="264" r:id="rId8"/>
    <p:sldId id="459" r:id="rId9"/>
    <p:sldId id="266" r:id="rId10"/>
    <p:sldId id="458" r:id="rId11"/>
    <p:sldId id="447" r:id="rId12"/>
    <p:sldId id="285" r:id="rId13"/>
    <p:sldId id="466" r:id="rId14"/>
    <p:sldId id="462" r:id="rId15"/>
    <p:sldId id="467" r:id="rId16"/>
    <p:sldId id="278" r:id="rId17"/>
    <p:sldId id="276" r:id="rId18"/>
    <p:sldId id="468" r:id="rId19"/>
    <p:sldId id="471" r:id="rId20"/>
    <p:sldId id="464" r:id="rId21"/>
    <p:sldId id="289" r:id="rId22"/>
    <p:sldId id="465" r:id="rId23"/>
    <p:sldId id="469" r:id="rId24"/>
    <p:sldId id="460" r:id="rId25"/>
    <p:sldId id="42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IBM Plex Sans SemiBold" panose="020B0703050203000203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2.fntdata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63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4275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9993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3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7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62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95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491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95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69" r:id="rId4"/>
    <p:sldLayoutId id="2147483680" r:id="rId5"/>
    <p:sldLayoutId id="2147483682" r:id="rId6"/>
    <p:sldLayoutId id="2147483683" r:id="rId7"/>
    <p:sldLayoutId id="214748368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830966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3. Бизнес-функциональные требования, Техническое задание и Product Vision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Техническое задание (ТЗ)?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675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ТЗ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539999" y="1356849"/>
            <a:ext cx="4713925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Техническое задание</a:t>
            </a:r>
            <a:r>
              <a:rPr kumimoji="0" lang="ru-RU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– подробная конфигурация сооружаемого ПО с описанием свойств характеристик назначений каждого элемента и компонента продукта.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lang="ru-RU" sz="1400" dirty="0"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Документ-задание </a:t>
            </a:r>
            <a:r>
              <a:rPr lang="ru-RU" sz="1400" b="1" i="1" dirty="0">
                <a:solidFill>
                  <a:schemeClr val="accent1"/>
                </a:solidFill>
                <a:highlight>
                  <a:srgbClr val="FFFFFF"/>
                </a:highlight>
              </a:rPr>
              <a:t>на</a:t>
            </a:r>
            <a:r>
              <a:rPr kumimoji="0" lang="ru-RU" sz="14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разработку продукта.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lang="ru-RU" sz="1400" b="1" i="1" dirty="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b="1" i="1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Документ для приёмочного тестирования.</a:t>
            </a:r>
          </a:p>
        </p:txBody>
      </p:sp>
      <p:pic>
        <p:nvPicPr>
          <p:cNvPr id="6" name="Google Shape;1091;p104" descr="preencoded.png">
            <a:extLst>
              <a:ext uri="{FF2B5EF4-FFF2-40B4-BE49-F238E27FC236}">
                <a16:creationId xmlns:a16="http://schemas.microsoft.com/office/drawing/2014/main" id="{0CA62190-8507-42A9-8389-60B37E9CF8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45" y="1724429"/>
            <a:ext cx="3015307" cy="1855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14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288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разработке сайта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217807"/>
            <a:ext cx="35589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БФТ, ТЗ или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 Vision</a:t>
            </a: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6826" y="1211917"/>
            <a:ext cx="2869527" cy="23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6029511" y="2448639"/>
            <a:ext cx="1471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1"/>
                </a:solidFill>
              </a:rPr>
              <a:t>Какие документы перед Вами?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БФТ для создания сайта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540000" y="1183500"/>
            <a:ext cx="5000644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Для удобства документ разбит на несколько разделов: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kumimoji="0" lang="ru-RU" sz="12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Бизнес-требования.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Это самые приоритетные требования, которые определяют цель создания сайта и задачи.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Дизайнерские требования.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Здесь описаны цвета, шрифты, стилистика будущего сайта. Они должны совпадать с идеей или фирменным стилем заказчика.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Требования пользователей сайта.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В данном блоке прописано, какую информацию может просматривать/добавлять/редактировать пользователи сайта. Например, менеджеру по продажам в интернет-магазине нужен только доступ к заказам, а бухгалтеру – к счетам и отчетам.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Требования посетителей сайта.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Здесь описан путь посетителя на сайте. Если проект очень крупный, составляется полноценная концепция поведения аудитории – Customer </a:t>
            </a:r>
            <a:r>
              <a:rPr kumimoji="0" lang="ru-RU" sz="1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Journey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</a:t>
            </a:r>
            <a:r>
              <a:rPr kumimoji="0" lang="ru-RU" sz="12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Map</a:t>
            </a:r>
            <a:r>
              <a:rPr kumimoji="0" lang="ru-RU" sz="12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.</a:t>
            </a:r>
            <a:endParaRPr kumimoji="0" lang="ru-RU" sz="120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6" name="Google Shape;1093;p104" descr="preencoded.png">
            <a:extLst>
              <a:ext uri="{FF2B5EF4-FFF2-40B4-BE49-F238E27FC236}">
                <a16:creationId xmlns:a16="http://schemas.microsoft.com/office/drawing/2014/main" id="{363502AC-5033-4EC8-8061-D4C9D5EAB6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1604" y="1687984"/>
            <a:ext cx="2389664" cy="1767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376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541;p73">
            <a:extLst>
              <a:ext uri="{FF2B5EF4-FFF2-40B4-BE49-F238E27FC236}">
                <a16:creationId xmlns:a16="http://schemas.microsoft.com/office/drawing/2014/main" id="{68CC9E4A-A534-44CE-96A1-8DB70046A5A6}"/>
              </a:ext>
            </a:extLst>
          </p:cNvPr>
          <p:cNvSpPr txBox="1"/>
          <p:nvPr/>
        </p:nvSpPr>
        <p:spPr>
          <a:xfrm>
            <a:off x="271221" y="676472"/>
            <a:ext cx="4120779" cy="409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</a:t>
            </a:r>
            <a:b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онлайн системы резервирования автомобилей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lang="ru-RU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</a:t>
            </a:r>
            <a:b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ИТ-проект для рынка России представляет функцию онлайн резервирования автомобилей в дополнение к текущим ИТ-продуктам компании «А». Благодаря новой возможности покупатель сможет закончить все необходимые шаги резервирования автомобиля на сайте и отправить свои данные напрямую дилеру, сократив при этом временные затраты на оформление документов в дилерском центре.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2021 году компания «А» должна будет сфокусировать свое внимание на подключении к данной функции подержанных автомобилей, а затем в 2022 году уже будут подключены и новые автомобили.</a:t>
            </a:r>
          </a:p>
        </p:txBody>
      </p:sp>
      <p:pic>
        <p:nvPicPr>
          <p:cNvPr id="6" name="Google Shape;1055;p101" descr="preencoded.png">
            <a:extLst>
              <a:ext uri="{FF2B5EF4-FFF2-40B4-BE49-F238E27FC236}">
                <a16:creationId xmlns:a16="http://schemas.microsoft.com/office/drawing/2014/main" id="{869F1B77-A259-4BF8-BA04-0057F1738E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637" y="1422409"/>
            <a:ext cx="3445363" cy="21888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35C98-16BA-4DE0-A439-EA4B30875446}"/>
              </a:ext>
            </a:extLst>
          </p:cNvPr>
          <p:cNvSpPr txBox="1"/>
          <p:nvPr/>
        </p:nvSpPr>
        <p:spPr>
          <a:xfrm>
            <a:off x="6145484" y="2571750"/>
            <a:ext cx="1471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1"/>
                </a:solidFill>
              </a:rPr>
              <a:t>Какой документ перед Вами?</a:t>
            </a:r>
          </a:p>
        </p:txBody>
      </p:sp>
    </p:spTree>
    <p:extLst>
      <p:ext uri="{BB962C8B-B14F-4D97-AF65-F5344CB8AC3E}">
        <p14:creationId xmlns:p14="http://schemas.microsoft.com/office/powerpoint/2010/main" val="84641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какой последовательности эти документы появляются?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9195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Последовательность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0" y="1483443"/>
            <a:ext cx="4120779" cy="129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Сформировать </a:t>
            </a:r>
            <a:r>
              <a:rPr lang="en-US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Product Vision</a:t>
            </a:r>
            <a:endParaRPr lang="ru-RU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Собрать БФТ</a:t>
            </a: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Написать ТЗ на разработку продукта</a:t>
            </a: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52;p101" descr="preencoded.png">
            <a:extLst>
              <a:ext uri="{FF2B5EF4-FFF2-40B4-BE49-F238E27FC236}">
                <a16:creationId xmlns:a16="http://schemas.microsoft.com/office/drawing/2014/main" id="{EB15C12B-D28B-423B-9828-CBAD142A44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750" y="1302583"/>
            <a:ext cx="2763864" cy="253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готовит Product Vision, БФТ и ТЗ?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038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Кто готовит </a:t>
            </a:r>
            <a:r>
              <a:rPr lang="en-US" dirty="0">
                <a:solidFill>
                  <a:schemeClr val="dk1"/>
                </a:solidFill>
              </a:rPr>
              <a:t>Product Vision</a:t>
            </a:r>
            <a:r>
              <a:rPr lang="ru-RU" dirty="0">
                <a:solidFill>
                  <a:schemeClr val="dk1"/>
                </a:solidFill>
              </a:rPr>
              <a:t>, БФТ и ТЗ?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1407905" y="1698910"/>
            <a:ext cx="5000644" cy="174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Product owner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lang="en-US" sz="2000" dirty="0">
              <a:highlight>
                <a:srgbClr val="FFFFFF"/>
              </a:highlight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lang="ru-RU" sz="2000" i="1" dirty="0">
                <a:highlight>
                  <a:srgbClr val="FFFFFF"/>
                </a:highlight>
              </a:rPr>
              <a:t>Иногда с помощью </a:t>
            </a:r>
            <a:r>
              <a:rPr lang="en-US" sz="2000" i="1" dirty="0">
                <a:highlight>
                  <a:srgbClr val="FFFFFF"/>
                </a:highlight>
              </a:rPr>
              <a:t>Project manager-</a:t>
            </a:r>
            <a:r>
              <a:rPr lang="ru-RU" sz="2000" i="1" dirty="0">
                <a:highlight>
                  <a:srgbClr val="FFFFFF"/>
                </a:highlight>
              </a:rPr>
              <a:t>а, особенно ТЗ</a:t>
            </a:r>
            <a:endParaRPr kumimoji="0" lang="ru-RU" sz="200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6" name="Google Shape;1025;p99">
            <a:extLst>
              <a:ext uri="{FF2B5EF4-FFF2-40B4-BE49-F238E27FC236}">
                <a16:creationId xmlns:a16="http://schemas.microsoft.com/office/drawing/2014/main" id="{E0367577-3281-43C9-9F08-4BACAD018E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545" y="2883554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467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содержание проекта и содержание продукта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163100"/>
            <a:ext cx="5534335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Бизнес-функциональные требования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Техническое задание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Product Vision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Кто всё это создаёт?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63;p95">
            <a:extLst>
              <a:ext uri="{FF2B5EF4-FFF2-40B4-BE49-F238E27FC236}">
                <a16:creationId xmlns:a16="http://schemas.microsoft.com/office/drawing/2014/main" id="{8BAF4C77-75FE-4ED3-8B5B-7372F4CEC3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320" y="2493331"/>
            <a:ext cx="2191016" cy="199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Product Vision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Product Visio</a:t>
            </a:r>
            <a:r>
              <a:rPr lang="en-US" dirty="0">
                <a:solidFill>
                  <a:schemeClr val="dk1"/>
                </a:solidFill>
              </a:rPr>
              <a:t>n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540000" y="1356849"/>
            <a:ext cx="4272224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Это документ, кратко описывающий с точки зрения бизнеса цели создания продукта, его концепцию, развитие, целевое состояние и место среди других продуктов на рынке.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На основании бизнес-кейса и Product Vision менеджер проекта управляет содержанием проекта.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57263A3-70EE-43A5-BDCC-256D1F8D5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03" y="1356849"/>
            <a:ext cx="3963419" cy="248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971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Бизнес-функциональные требования (БФТ)?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БФТ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540000" y="1356849"/>
            <a:ext cx="4272224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Бизнес-функциональные требования 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– это основной способ передачи требований от владельца продукта или бизнес-заказчика команде проекта.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Например: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отображение имени на экране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распечатка закрывающей документации</a:t>
            </a: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lang="ru-RU" sz="1400" dirty="0">
                <a:highlight>
                  <a:srgbClr val="FFFFFF"/>
                </a:highlight>
              </a:rPr>
              <a:t>з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аведение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нового клиента в систему</a:t>
            </a:r>
            <a:endParaRPr kumimoji="0" lang="ru-RU" sz="14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6" name="Google Shape;1078;p103" descr="preencoded.png">
            <a:extLst>
              <a:ext uri="{FF2B5EF4-FFF2-40B4-BE49-F238E27FC236}">
                <a16:creationId xmlns:a16="http://schemas.microsoft.com/office/drawing/2014/main" id="{B0A7ECC8-C482-4EFD-B508-9B4DADC267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206" y="1714984"/>
            <a:ext cx="2966634" cy="157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61534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709</Words>
  <Application>Microsoft Office PowerPoint</Application>
  <PresentationFormat>Экран (16:9)</PresentationFormat>
  <Paragraphs>120</Paragraphs>
  <Slides>21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21</vt:i4>
      </vt:variant>
    </vt:vector>
  </HeadingPairs>
  <TitlesOfParts>
    <vt:vector size="32" baseType="lpstr">
      <vt:lpstr>IBM Plex Sans SemiBold</vt:lpstr>
      <vt:lpstr>Calibri</vt:lpstr>
      <vt:lpstr>Arial</vt:lpstr>
      <vt:lpstr>Roboto</vt:lpstr>
      <vt:lpstr>IBM Plex Sans</vt:lpstr>
      <vt:lpstr>Wingdings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Product Vision?</vt:lpstr>
      <vt:lpstr>Product Vision</vt:lpstr>
      <vt:lpstr>Что такое Бизнес-функциональные требования (БФТ)?</vt:lpstr>
      <vt:lpstr>БФТ</vt:lpstr>
      <vt:lpstr>Что такое Техническое задание (ТЗ)?</vt:lpstr>
      <vt:lpstr>ТЗ</vt:lpstr>
      <vt:lpstr>Кейсы</vt:lpstr>
      <vt:lpstr>Презентация PowerPoint</vt:lpstr>
      <vt:lpstr>БФТ для создания сайта</vt:lpstr>
      <vt:lpstr>Презентация PowerPoint</vt:lpstr>
      <vt:lpstr>В какой последовательности эти документы появляются?</vt:lpstr>
      <vt:lpstr>Презентация PowerPoint</vt:lpstr>
      <vt:lpstr>Кто готовит Product Vision, БФТ и ТЗ?</vt:lpstr>
      <vt:lpstr>Кто готовит Product Vision, БФТ и ТЗ?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73</cp:revision>
  <dcterms:modified xsi:type="dcterms:W3CDTF">2022-04-30T13:25:16Z</dcterms:modified>
</cp:coreProperties>
</file>